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67" r:id="rId4"/>
    <p:sldId id="269" r:id="rId5"/>
    <p:sldId id="268" r:id="rId6"/>
    <p:sldId id="273" r:id="rId7"/>
    <p:sldId id="271" r:id="rId8"/>
    <p:sldId id="266" r:id="rId9"/>
    <p:sldId id="257" r:id="rId10"/>
    <p:sldId id="277" r:id="rId11"/>
    <p:sldId id="261" r:id="rId12"/>
    <p:sldId id="262" r:id="rId13"/>
    <p:sldId id="263" r:id="rId14"/>
    <p:sldId id="278" r:id="rId15"/>
    <p:sldId id="264" r:id="rId16"/>
    <p:sldId id="274" r:id="rId17"/>
    <p:sldId id="270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697" autoAdjust="0"/>
  </p:normalViewPr>
  <p:slideViewPr>
    <p:cSldViewPr snapToGrid="0">
      <p:cViewPr varScale="1">
        <p:scale>
          <a:sx n="87" d="100"/>
          <a:sy n="87" d="100"/>
        </p:scale>
        <p:origin x="6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Early Population Estimates</a:t>
            </a:r>
          </a:p>
        </c:rich>
      </c:tx>
      <c:layout>
        <c:manualLayout>
          <c:xMode val="edge"/>
          <c:yMode val="edge"/>
          <c:x val="7.6374644345927348E-2"/>
          <c:y val="3.5650679404377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22384391177622"/>
          <c:y val="0.19391991163518277"/>
          <c:w val="0.8446285944229347"/>
          <c:h val="0.71640341960636111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Mid 1940's</c:v>
                </c:pt>
                <c:pt idx="1">
                  <c:v>Early 1960's </c:v>
                </c:pt>
                <c:pt idx="2">
                  <c:v>1968</c:v>
                </c:pt>
                <c:pt idx="3">
                  <c:v>1978</c:v>
                </c:pt>
                <c:pt idx="4">
                  <c:v>1982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150</c:v>
                </c:pt>
                <c:pt idx="1">
                  <c:v>80</c:v>
                </c:pt>
                <c:pt idx="2">
                  <c:v>60</c:v>
                </c:pt>
                <c:pt idx="3">
                  <c:v>35</c:v>
                </c:pt>
                <c:pt idx="4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90-45BF-91F1-77C9A342EFA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33405568"/>
        <c:axId val="85668608"/>
      </c:lineChart>
      <c:catAx>
        <c:axId val="3340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68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668608"/>
        <c:scaling>
          <c:orientation val="minMax"/>
          <c:max val="155"/>
          <c:min val="20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Condors</a:t>
                </a:r>
              </a:p>
            </c:rich>
          </c:tx>
          <c:layout>
            <c:manualLayout>
              <c:xMode val="edge"/>
              <c:yMode val="edge"/>
              <c:x val="1.4697872710662549E-2"/>
              <c:y val="0.378896938958443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3405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California Condor Population Estimate 1968- 2017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2657874033761172E-2"/>
          <c:y val="0.2446330277300717"/>
          <c:w val="0.87983450957519194"/>
          <c:h val="0.62880823759085691"/>
        </c:manualLayout>
      </c:layout>
      <c:areaChart>
        <c:grouping val="stacked"/>
        <c:varyColors val="0"/>
        <c:ser>
          <c:idx val="3"/>
          <c:order val="2"/>
          <c:tx>
            <c:strRef>
              <c:f>Sheet1!$D$1</c:f>
              <c:strCache>
                <c:ptCount val="1"/>
                <c:pt idx="0">
                  <c:v>Captive Population</c:v>
                </c:pt>
              </c:strCache>
            </c:strRef>
          </c:tx>
          <c:dLbls>
            <c:dLbl>
              <c:idx val="62"/>
              <c:layout>
                <c:manualLayout>
                  <c:x val="-1.2046542943985387E-2"/>
                  <c:y val="-1.2492409467738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AF-4E10-A42C-27860B385E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Sheet1!$A$3:$A$52</c:f>
              <c:numCache>
                <c:formatCode>General</c:formatCode>
                <c:ptCount val="50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</c:numCache>
            </c:numRef>
          </c:cat>
          <c:val>
            <c:numRef>
              <c:f>Sheet1!$D$2:$D$51</c:f>
              <c:numCache>
                <c:formatCode>General</c:formatCode>
                <c:ptCount val="5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4</c:v>
                </c:pt>
                <c:pt idx="15">
                  <c:v>13</c:v>
                </c:pt>
                <c:pt idx="16">
                  <c:v>22</c:v>
                </c:pt>
                <c:pt idx="17">
                  <c:v>30</c:v>
                </c:pt>
                <c:pt idx="18">
                  <c:v>37</c:v>
                </c:pt>
                <c:pt idx="19">
                  <c:v>41</c:v>
                </c:pt>
                <c:pt idx="20">
                  <c:v>42</c:v>
                </c:pt>
                <c:pt idx="21">
                  <c:v>49</c:v>
                </c:pt>
                <c:pt idx="22">
                  <c:v>61</c:v>
                </c:pt>
                <c:pt idx="23">
                  <c:v>77</c:v>
                </c:pt>
                <c:pt idx="24">
                  <c:v>86</c:v>
                </c:pt>
                <c:pt idx="25">
                  <c:v>93</c:v>
                </c:pt>
                <c:pt idx="26">
                  <c:v>109</c:v>
                </c:pt>
                <c:pt idx="27">
                  <c:v>114</c:v>
                </c:pt>
                <c:pt idx="28">
                  <c:v>122</c:v>
                </c:pt>
                <c:pt idx="29">
                  <c:v>118</c:v>
                </c:pt>
                <c:pt idx="30">
                  <c:v>130</c:v>
                </c:pt>
                <c:pt idx="31">
                  <c:v>128</c:v>
                </c:pt>
                <c:pt idx="32">
                  <c:v>128</c:v>
                </c:pt>
                <c:pt idx="33">
                  <c:v>129</c:v>
                </c:pt>
                <c:pt idx="34">
                  <c:v>130</c:v>
                </c:pt>
                <c:pt idx="35">
                  <c:v>131</c:v>
                </c:pt>
                <c:pt idx="36">
                  <c:v>132</c:v>
                </c:pt>
                <c:pt idx="37">
                  <c:v>151</c:v>
                </c:pt>
                <c:pt idx="38">
                  <c:v>153</c:v>
                </c:pt>
                <c:pt idx="39">
                  <c:v>151</c:v>
                </c:pt>
                <c:pt idx="40">
                  <c:v>148</c:v>
                </c:pt>
                <c:pt idx="41">
                  <c:v>158</c:v>
                </c:pt>
                <c:pt idx="42">
                  <c:v>166</c:v>
                </c:pt>
                <c:pt idx="43">
                  <c:v>173</c:v>
                </c:pt>
                <c:pt idx="44">
                  <c:v>169</c:v>
                </c:pt>
                <c:pt idx="45">
                  <c:v>172</c:v>
                </c:pt>
                <c:pt idx="46">
                  <c:v>193</c:v>
                </c:pt>
                <c:pt idx="47">
                  <c:v>167</c:v>
                </c:pt>
                <c:pt idx="48">
                  <c:v>170</c:v>
                </c:pt>
                <c:pt idx="49">
                  <c:v>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AF-4E10-A42C-27860B385E68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Captive Released</c:v>
                </c:pt>
              </c:strCache>
            </c:strRef>
          </c:tx>
          <c:dLbls>
            <c:dLbl>
              <c:idx val="62"/>
              <c:layout>
                <c:manualLayout>
                  <c:x val="-1.9712524817430632E-2"/>
                  <c:y val="-1.6656545956984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AF-4E10-A42C-27860B385E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Sheet1!$A$3:$A$52</c:f>
              <c:numCache>
                <c:formatCode>General</c:formatCode>
                <c:ptCount val="50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</c:numCache>
            </c:numRef>
          </c:cat>
          <c:val>
            <c:numRef>
              <c:f>Sheet1!$E$2:$E$51</c:f>
              <c:numCache>
                <c:formatCode>General</c:formatCode>
                <c:ptCount val="50"/>
                <c:pt idx="24">
                  <c:v>7</c:v>
                </c:pt>
                <c:pt idx="25">
                  <c:v>9</c:v>
                </c:pt>
                <c:pt idx="26">
                  <c:v>0</c:v>
                </c:pt>
                <c:pt idx="27">
                  <c:v>6</c:v>
                </c:pt>
                <c:pt idx="28">
                  <c:v>17</c:v>
                </c:pt>
                <c:pt idx="29">
                  <c:v>29</c:v>
                </c:pt>
                <c:pt idx="30">
                  <c:v>38</c:v>
                </c:pt>
                <c:pt idx="31">
                  <c:v>49</c:v>
                </c:pt>
                <c:pt idx="32">
                  <c:v>50</c:v>
                </c:pt>
                <c:pt idx="33">
                  <c:v>58</c:v>
                </c:pt>
                <c:pt idx="34">
                  <c:v>81</c:v>
                </c:pt>
                <c:pt idx="35">
                  <c:v>83</c:v>
                </c:pt>
                <c:pt idx="36">
                  <c:v>92</c:v>
                </c:pt>
                <c:pt idx="37">
                  <c:v>120</c:v>
                </c:pt>
                <c:pt idx="38">
                  <c:v>124</c:v>
                </c:pt>
                <c:pt idx="39">
                  <c:v>135</c:v>
                </c:pt>
                <c:pt idx="40">
                  <c:v>154</c:v>
                </c:pt>
                <c:pt idx="41">
                  <c:v>166</c:v>
                </c:pt>
                <c:pt idx="42">
                  <c:v>180</c:v>
                </c:pt>
                <c:pt idx="43">
                  <c:v>188</c:v>
                </c:pt>
                <c:pt idx="44">
                  <c:v>200</c:v>
                </c:pt>
                <c:pt idx="45">
                  <c:v>189</c:v>
                </c:pt>
                <c:pt idx="46">
                  <c:v>178</c:v>
                </c:pt>
                <c:pt idx="47">
                  <c:v>204</c:v>
                </c:pt>
                <c:pt idx="48">
                  <c:v>214</c:v>
                </c:pt>
                <c:pt idx="49">
                  <c:v>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AF-4E10-A42C-27860B385E68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Wild Fledged</c:v>
                </c:pt>
              </c:strCache>
            </c:strRef>
          </c:tx>
          <c:cat>
            <c:numRef>
              <c:f>Sheet1!$A$3:$A$52</c:f>
              <c:numCache>
                <c:formatCode>General</c:formatCode>
                <c:ptCount val="50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</c:numCache>
            </c:numRef>
          </c:cat>
          <c:val>
            <c:numRef>
              <c:f>Sheet1!$F$2:$F$51</c:f>
              <c:numCache>
                <c:formatCode>General</c:formatCode>
                <c:ptCount val="50"/>
                <c:pt idx="35">
                  <c:v>1</c:v>
                </c:pt>
                <c:pt idx="36">
                  <c:v>4</c:v>
                </c:pt>
                <c:pt idx="37">
                  <c:v>5</c:v>
                </c:pt>
                <c:pt idx="38">
                  <c:v>6</c:v>
                </c:pt>
                <c:pt idx="39">
                  <c:v>12</c:v>
                </c:pt>
                <c:pt idx="40">
                  <c:v>19</c:v>
                </c:pt>
                <c:pt idx="41">
                  <c:v>26</c:v>
                </c:pt>
                <c:pt idx="42">
                  <c:v>24</c:v>
                </c:pt>
                <c:pt idx="43">
                  <c:v>29</c:v>
                </c:pt>
                <c:pt idx="44">
                  <c:v>35</c:v>
                </c:pt>
                <c:pt idx="45">
                  <c:v>41</c:v>
                </c:pt>
                <c:pt idx="46">
                  <c:v>42</c:v>
                </c:pt>
                <c:pt idx="47">
                  <c:v>50</c:v>
                </c:pt>
                <c:pt idx="48">
                  <c:v>54</c:v>
                </c:pt>
                <c:pt idx="49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AF-4E10-A42C-27860B385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887872"/>
        <c:axId val="115343744"/>
      </c:area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Best Estimate</c:v>
                </c:pt>
              </c:strCache>
            </c:strRef>
          </c:tx>
          <c:cat>
            <c:numRef>
              <c:f>Sheet1!$A$2:$A$52</c:f>
              <c:numCache>
                <c:formatCode>General</c:formatCode>
                <c:ptCount val="51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</c:numCache>
            </c:num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60</c:v>
                </c:pt>
                <c:pt idx="10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FAF-4E10-A42C-27860B385E6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Photo Census</c:v>
                </c:pt>
              </c:strCache>
            </c:strRef>
          </c:tx>
          <c:cat>
            <c:numRef>
              <c:f>Sheet1!$A$2:$A$52</c:f>
              <c:numCache>
                <c:formatCode>General</c:formatCode>
                <c:ptCount val="51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</c:numCache>
            </c:numRef>
          </c:cat>
          <c:val>
            <c:numRef>
              <c:f>Sheet1!$C$3:$C$52</c:f>
              <c:numCache>
                <c:formatCode>General</c:formatCode>
                <c:ptCount val="50"/>
                <c:pt idx="13">
                  <c:v>21</c:v>
                </c:pt>
                <c:pt idx="14">
                  <c:v>19</c:v>
                </c:pt>
                <c:pt idx="15">
                  <c:v>15</c:v>
                </c:pt>
                <c:pt idx="16">
                  <c:v>9</c:v>
                </c:pt>
                <c:pt idx="17">
                  <c:v>5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FAF-4E10-A42C-27860B385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887872"/>
        <c:axId val="115343744"/>
      </c:lineChart>
      <c:catAx>
        <c:axId val="11388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15343744"/>
        <c:crosses val="autoZero"/>
        <c:auto val="1"/>
        <c:lblAlgn val="ctr"/>
        <c:lblOffset val="100"/>
        <c:noMultiLvlLbl val="0"/>
      </c:catAx>
      <c:valAx>
        <c:axId val="115343744"/>
        <c:scaling>
          <c:orientation val="minMax"/>
          <c:max val="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13887872"/>
        <c:crosses val="autoZero"/>
        <c:crossBetween val="between"/>
        <c:majorUnit val="50"/>
      </c:valAx>
    </c:plotArea>
    <c:legend>
      <c:legendPos val="t"/>
      <c:layout>
        <c:manualLayout>
          <c:xMode val="edge"/>
          <c:yMode val="edge"/>
          <c:x val="0.10106472246524741"/>
          <c:y val="9.8852125420190673E-2"/>
          <c:w val="0.59840279965004373"/>
          <c:h val="6.1219977589830492E-2"/>
        </c:manualLayout>
      </c:layout>
      <c:overlay val="0"/>
      <c:txPr>
        <a:bodyPr/>
        <a:lstStyle/>
        <a:p>
          <a:pPr>
            <a:defRPr sz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BC9FF-FAD4-4A8B-84CF-129E95AE8F46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C80FC-CDF3-4822-B2FE-C41449657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3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45wa0_rjc4?t=25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bacteria%20Do%20the%20Math.docx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 introduction to me and USFWS</a:t>
            </a:r>
          </a:p>
          <a:p>
            <a:r>
              <a:rPr lang="en-US" dirty="0" smtClean="0"/>
              <a:t>“…and I work with *** California condors…”  ***change slide***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80FC-CDF3-4822-B2FE-C414496574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07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species is the best predator?</a:t>
            </a:r>
          </a:p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species are competing for food sources?</a:t>
            </a:r>
          </a:p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species are prey</a:t>
            </a:r>
          </a:p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humans a part of the food web?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C8A4-3B87-4BA8-9201-6FE92D9207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98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Carcass is a dead animal,</a:t>
            </a:r>
            <a:r>
              <a:rPr lang="en-US" baseline="0" dirty="0" smtClean="0"/>
              <a:t> also known as carrion…like we see here.</a:t>
            </a:r>
          </a:p>
          <a:p>
            <a:r>
              <a:rPr lang="en-US" baseline="0" dirty="0" smtClean="0"/>
              <a:t>Let students discuss at their desks for 1 minute then share, 1 minute. </a:t>
            </a:r>
          </a:p>
          <a:p>
            <a:r>
              <a:rPr lang="en-US" baseline="0" dirty="0" smtClean="0"/>
              <a:t>“yeah, those are all great…we call those animals that eat carrion SCAVENGERS!!!”***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80FC-CDF3-4822-B2FE-C414496574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56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dead animal is also known as a carcass.</a:t>
            </a:r>
          </a:p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California condor feeding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80FC-CDF3-4822-B2FE-C414496574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43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coyote</a:t>
            </a:r>
            <a:r>
              <a:rPr lang="en-US" baseline="0" dirty="0" smtClean="0"/>
              <a:t> is obviously hunting. Would coyote eat from a dead deer if coyote found it fresh?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80FC-CDF3-4822-B2FE-C414496574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78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we see that the condor is a part of the food</a:t>
            </a:r>
            <a:r>
              <a:rPr lang="en-US" sz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web. What is its role?</a:t>
            </a:r>
            <a:endParaRPr lang="en-US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C8A4-3B87-4BA8-9201-6FE92D9207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42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“What’s the point of condors? – What do they do for the environment?”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Students’ Questions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They remove a </a:t>
            </a:r>
            <a:r>
              <a:rPr lang="en-US" u="sng" dirty="0" smtClean="0"/>
              <a:t>lot</a:t>
            </a:r>
            <a:r>
              <a:rPr lang="en-US" dirty="0" smtClean="0"/>
              <a:t> of carrion from the environment. That carrion could foster diseases</a:t>
            </a:r>
            <a:r>
              <a:rPr lang="en-US" baseline="0" dirty="0" smtClean="0"/>
              <a:t> and</a:t>
            </a:r>
            <a:r>
              <a:rPr lang="en-US" dirty="0" smtClean="0"/>
              <a:t> pathogens,</a:t>
            </a:r>
            <a:r>
              <a:rPr lang="en-US" baseline="0" dirty="0" smtClean="0"/>
              <a:t> and it would stink an awful lot!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DO THE MATH!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80FC-CDF3-4822-B2FE-C414496574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68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 while students build</a:t>
            </a:r>
            <a:r>
              <a:rPr lang="en-US" baseline="0" dirty="0" smtClean="0"/>
              <a:t> the food web….10 minutes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C8A4-3B87-4BA8-9201-6FE92D9207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86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2018 numbers. S. CA has 4 chicks (2 fledged) and 13 new releases</a:t>
            </a:r>
            <a:r>
              <a:rPr lang="en-US" baseline="0" dirty="0" smtClean="0"/>
              <a:t> in 2019.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80FC-CDF3-4822-B2FE-C414496574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6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Pause and wait (5 – 10 seconds). Allow students to get fascinated,</a:t>
            </a:r>
            <a:r>
              <a:rPr lang="en-US" baseline="0" dirty="0" smtClean="0"/>
              <a:t> but don’t start answering questions…”We will find out…” ***next slide quickly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80FC-CDF3-4822-B2FE-C414496574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6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dirty="0" smtClean="0"/>
              <a:t>“You all learned that the California condor’s population crashed in the 1980s.” ***next slide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dirty="0" smtClean="0"/>
              <a:t>Background info: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Since the early 1900s the wild condor</a:t>
            </a:r>
            <a:r>
              <a:rPr lang="en-US" baseline="0" dirty="0" smtClean="0"/>
              <a:t> population was in decline and reached its lowest point in 1983 of 22 condors.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1987 All condors are removed from the wild and the total population is 27.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7207-F70F-4CF6-ACFA-3A6AA93AD5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30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“…and you saw that the population has been coming back since the 90s…this is thanks to the ESA and the California condor Recovery Program.***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Condor began breeding in the wild in 2001. The number of wild fledged chicks has also steadily increased now making up about 20% of the wild population. In recent years some of these wild fledged chicks have now reached breeding age and are producing chicks of there own.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7207-F70F-4CF6-ACFA-3A6AA93AD5F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276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CACO</a:t>
            </a:r>
            <a:r>
              <a:rPr lang="en-US" baseline="0" dirty="0" smtClean="0"/>
              <a:t> Recover Program has been breeding, (click) rearing (click), and monitoring condors for over 30 years. And I work with them here in Fillmore, at the Hopper Mountain National Wildlife Refuge! The Refuge was established to save condors, but a lot of other species live there too***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80FC-CDF3-4822-B2FE-C414496574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54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80FC-CDF3-4822-B2FE-C414496574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89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</a:t>
            </a:r>
            <a:r>
              <a:rPr lang="en-US" baseline="0" dirty="0" smtClean="0"/>
              <a:t> Hopper and its proximity to Fillmore. *click to fade map* </a:t>
            </a:r>
          </a:p>
          <a:p>
            <a:r>
              <a:rPr lang="en-US" baseline="0" dirty="0" smtClean="0"/>
              <a:t>Objectives: Learn hopper food web, species, relationships, and roles. Learn the role CACO plays and its benefits to us and the ecosystem.</a:t>
            </a:r>
          </a:p>
          <a:p>
            <a:r>
              <a:rPr lang="en-US" baseline="0" dirty="0" smtClean="0"/>
              <a:t>Vocab: Consumer: a species that gets its food and energy from another individual. Obligate: describing a scavenger that is unable to hunt for its food. Opportunistic: describes a scavenger that can hunt, but will eat carrion if it is available.</a:t>
            </a:r>
            <a:br>
              <a:rPr lang="en-US" baseline="0" dirty="0" smtClean="0"/>
            </a:b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80FC-CDF3-4822-B2FE-C414496574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40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 while students build</a:t>
            </a:r>
            <a:r>
              <a:rPr lang="en-US" baseline="0" dirty="0" smtClean="0"/>
              <a:t> the food web….10 minutes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C8A4-3B87-4BA8-9201-6FE92D9207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49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that each group will connect</a:t>
            </a:r>
            <a:r>
              <a:rPr lang="en-US" baseline="0" dirty="0" smtClean="0"/>
              <a:t> THEIR species only to other species which it consumes. Use tape to connect the strings to the photos/biofacts. Do not mention/include the sun and photosynthesis.</a:t>
            </a:r>
          </a:p>
          <a:p>
            <a:r>
              <a:rPr lang="en-US" baseline="0" dirty="0" smtClean="0"/>
              <a:t>***Change the slide once students begin***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80FC-CDF3-4822-B2FE-C414496574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7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71E6-CD2A-4508-A463-A6E86B00C10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136A-2874-439D-9EFD-BBEDEBA1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1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71E6-CD2A-4508-A463-A6E86B00C10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136A-2874-439D-9EFD-BBEDEBA1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71E6-CD2A-4508-A463-A6E86B00C10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136A-2874-439D-9EFD-BBEDEBA1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71E6-CD2A-4508-A463-A6E86B00C10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136A-2874-439D-9EFD-BBEDEBA1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8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71E6-CD2A-4508-A463-A6E86B00C10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136A-2874-439D-9EFD-BBEDEBA1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1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71E6-CD2A-4508-A463-A6E86B00C10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136A-2874-439D-9EFD-BBEDEBA1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5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71E6-CD2A-4508-A463-A6E86B00C10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136A-2874-439D-9EFD-BBEDEBA1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5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71E6-CD2A-4508-A463-A6E86B00C10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136A-2874-439D-9EFD-BBEDEBA1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1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71E6-CD2A-4508-A463-A6E86B00C10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136A-2874-439D-9EFD-BBEDEBA1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2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71E6-CD2A-4508-A463-A6E86B00C10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136A-2874-439D-9EFD-BBEDEBA1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2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71E6-CD2A-4508-A463-A6E86B00C10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136A-2874-439D-9EFD-BBEDEBA1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6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371E6-CD2A-4508-A463-A6E86B00C10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4136A-2874-439D-9EFD-BBEDEBA1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11" Type="http://schemas.openxmlformats.org/officeDocument/2006/relationships/image" Target="../media/image20.jpeg"/><Relationship Id="rId5" Type="http://schemas.openxmlformats.org/officeDocument/2006/relationships/image" Target="../media/image10.jpeg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45wa0_rjc4?t=2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11" Type="http://schemas.openxmlformats.org/officeDocument/2006/relationships/image" Target="../media/image20.jpeg"/><Relationship Id="rId5" Type="http://schemas.openxmlformats.org/officeDocument/2006/relationships/image" Target="../media/image10.jpeg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4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25.jpeg"/><Relationship Id="rId4" Type="http://schemas.openxmlformats.org/officeDocument/2006/relationships/image" Target="../media/image8.jpeg"/><Relationship Id="rId9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brandt\Downloads\20150130_142109_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-77" r="26838" b="16902"/>
          <a:stretch/>
        </p:blipFill>
        <p:spPr bwMode="auto">
          <a:xfrm>
            <a:off x="0" y="-33454"/>
            <a:ext cx="9155152" cy="689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984"/>
            <a:ext cx="7772400" cy="2387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Hopper Mountain National Wildlife Refuge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3019" y="3683584"/>
            <a:ext cx="4817962" cy="1655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Cook, US Fish and Wildlife Service Park Ranger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1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sun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61" y="735544"/>
            <a:ext cx="1868001" cy="18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raven f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45008" y="4882995"/>
            <a:ext cx="2188638" cy="143132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black bear ses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6" y="1573814"/>
            <a:ext cx="2143125" cy="147875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5" name="Straight Arrow Connector 114"/>
          <p:cNvCxnSpPr/>
          <p:nvPr/>
        </p:nvCxnSpPr>
        <p:spPr>
          <a:xfrm>
            <a:off x="2436728" y="2799019"/>
            <a:ext cx="3799027" cy="24427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Image result for jackrabbit fw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6"/>
          <a:stretch/>
        </p:blipFill>
        <p:spPr bwMode="auto">
          <a:xfrm>
            <a:off x="5626357" y="1627509"/>
            <a:ext cx="1670499" cy="1315630"/>
          </a:xfrm>
          <a:prstGeom prst="rect">
            <a:avLst/>
          </a:prstGeom>
          <a:noFill/>
          <a:ln w="254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ca mountain lion fw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5" y="4891645"/>
            <a:ext cx="2143125" cy="1462981"/>
          </a:xfrm>
          <a:prstGeom prst="rect">
            <a:avLst/>
          </a:prstGeom>
          <a:noFill/>
          <a:ln w="22225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mule deer fw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348" y="5181189"/>
            <a:ext cx="2431826" cy="1372652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oyote sesp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8"/>
          <a:stretch/>
        </p:blipFill>
        <p:spPr bwMode="auto">
          <a:xfrm>
            <a:off x="178613" y="3364502"/>
            <a:ext cx="2341318" cy="1215212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grey fox ventur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531" y="1038405"/>
            <a:ext cx="2431826" cy="1398956"/>
          </a:xfrm>
          <a:prstGeom prst="rect">
            <a:avLst/>
          </a:prstGeom>
          <a:noFill/>
          <a:ln w="254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bobcat los padres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81"/>
          <a:stretch/>
        </p:blipFill>
        <p:spPr bwMode="auto">
          <a:xfrm>
            <a:off x="6235755" y="3153801"/>
            <a:ext cx="2164297" cy="1518970"/>
          </a:xfrm>
          <a:prstGeom prst="rect">
            <a:avLst/>
          </a:prstGeom>
          <a:noFill/>
          <a:ln w="25400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07214" y="244388"/>
            <a:ext cx="7886700" cy="679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Hopper Mountain Food Web Model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7592" y="2437361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Bear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323" y="336450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Coyote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7592" y="4996523"/>
            <a:ext cx="155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Mountain Lion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9311" y="5985294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Mule Deer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1606" y="5278731"/>
            <a:ext cx="75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Raven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7638" y="3362281"/>
            <a:ext cx="83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Bobcat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55268" y="2285324"/>
            <a:ext cx="113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Jackrabbit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22193" y="1484879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Grey fox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364375" y="2551812"/>
            <a:ext cx="3748399" cy="112699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386964" y="3678811"/>
            <a:ext cx="1473690" cy="192028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8" idx="1"/>
          </p:cNvCxnSpPr>
          <p:nvPr/>
        </p:nvCxnSpPr>
        <p:spPr>
          <a:xfrm>
            <a:off x="2386964" y="3676609"/>
            <a:ext cx="4074642" cy="178678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598767" y="2100569"/>
            <a:ext cx="917935" cy="2903607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597935" y="2749292"/>
            <a:ext cx="3433631" cy="2247232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577719" y="5004176"/>
            <a:ext cx="879725" cy="646588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642081" y="5020144"/>
            <a:ext cx="3416532" cy="443253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6150795" y="2721412"/>
            <a:ext cx="107123" cy="23344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6357309" y="2721412"/>
            <a:ext cx="162085" cy="666714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6482654" y="3411746"/>
            <a:ext cx="36740" cy="1835106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4583290" y="1953329"/>
            <a:ext cx="1936104" cy="1441053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2437544" y="2860733"/>
            <a:ext cx="1135592" cy="27353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2412200" y="2444899"/>
            <a:ext cx="3534907" cy="3896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516702" y="3573765"/>
            <a:ext cx="1717250" cy="748853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Vegetation (plants)</a:t>
            </a:r>
            <a:endParaRPr lang="en-US" dirty="0"/>
          </a:p>
        </p:txBody>
      </p:sp>
      <p:cxnSp>
        <p:nvCxnSpPr>
          <p:cNvPr id="106" name="Straight Arrow Connector 105"/>
          <p:cNvCxnSpPr/>
          <p:nvPr/>
        </p:nvCxnSpPr>
        <p:spPr>
          <a:xfrm flipH="1">
            <a:off x="3971499" y="2275918"/>
            <a:ext cx="11308" cy="145166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444752" y="3702431"/>
            <a:ext cx="1257755" cy="32813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4967291" y="2542441"/>
            <a:ext cx="779373" cy="1191393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5009060" y="3382757"/>
            <a:ext cx="1482738" cy="53838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5009060" y="4131361"/>
            <a:ext cx="1256068" cy="959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4836074" y="4086513"/>
            <a:ext cx="29180" cy="136270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412200" y="2823559"/>
            <a:ext cx="1355024" cy="10650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3977520" y="2285324"/>
            <a:ext cx="2868433" cy="2895865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V="1">
            <a:off x="3937808" y="2259184"/>
            <a:ext cx="1929216" cy="20396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033922" y="3535157"/>
            <a:ext cx="2610276" cy="1921919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8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98" y="236522"/>
            <a:ext cx="878889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happens when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die? 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species would eat their carcass?</a:t>
            </a:r>
          </a:p>
          <a:p>
            <a:endParaRPr lang="en-US" dirty="0"/>
          </a:p>
        </p:txBody>
      </p:sp>
      <p:pic>
        <p:nvPicPr>
          <p:cNvPr id="5" name="Picture 2" descr="WSBC0003.JPG"/>
          <p:cNvPicPr>
            <a:picLocks noChangeAspect="1"/>
          </p:cNvPicPr>
          <p:nvPr/>
        </p:nvPicPr>
        <p:blipFill rotWithShape="1">
          <a:blip r:embed="rId3">
            <a:lum bright="-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71"/>
          <a:stretch/>
        </p:blipFill>
        <p:spPr bwMode="auto">
          <a:xfrm>
            <a:off x="0" y="1904527"/>
            <a:ext cx="9144000" cy="495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3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Scavenger: a species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feeds on </a:t>
            </a:r>
            <a:r>
              <a:rPr lang="en-US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carrion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(dead animals)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California condor feeding video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" descr="WSBC0004.JPG"/>
          <p:cNvPicPr>
            <a:picLocks noChangeAspect="1"/>
          </p:cNvPicPr>
          <p:nvPr/>
        </p:nvPicPr>
        <p:blipFill rotWithShape="1">
          <a:blip r:embed="rId4">
            <a:lum bright="-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38"/>
          <a:stretch/>
        </p:blipFill>
        <p:spPr bwMode="auto">
          <a:xfrm>
            <a:off x="0" y="1895383"/>
            <a:ext cx="9144000" cy="496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8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Obligate</a:t>
            </a:r>
            <a:r>
              <a:rPr lang="en-US" sz="4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 </a:t>
            </a:r>
            <a:r>
              <a:rPr lang="en-US" sz="41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Opportunistic</a:t>
            </a:r>
            <a:r>
              <a:rPr lang="en-US" sz="4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Scavengers</a:t>
            </a:r>
            <a:endParaRPr lang="en-US" sz="4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Obligate scavenger: </a:t>
            </a: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 that are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restricted to feeding on carrion</a:t>
            </a: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Opportunistic scavenger: </a:t>
            </a: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 that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exploit </a:t>
            </a:r>
            <a:r>
              <a:rPr lang="en-US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chances offered by immediate </a:t>
            </a: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circumstances</a:t>
            </a:r>
          </a:p>
          <a:p>
            <a:pPr marL="0" indent="0" algn="r">
              <a:buNone/>
            </a:pPr>
            <a:r>
              <a:rPr lang="en-US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feed on carrion</a:t>
            </a:r>
            <a:endParaRPr lang="en-US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3" descr="condor_desktop_1"/>
          <p:cNvPicPr>
            <a:picLocks noChangeAspect="1" noChangeArrowheads="1"/>
          </p:cNvPicPr>
          <p:nvPr/>
        </p:nvPicPr>
        <p:blipFill>
          <a:blip r:embed="rId3" cstate="print">
            <a:lum bright="-6000" contrast="10000"/>
          </a:blip>
          <a:srcRect/>
          <a:stretch>
            <a:fillRect/>
          </a:stretch>
        </p:blipFill>
        <p:spPr bwMode="auto">
          <a:xfrm>
            <a:off x="628650" y="2701376"/>
            <a:ext cx="2931296" cy="334242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7"/>
          <a:stretch/>
        </p:blipFill>
        <p:spPr bwMode="auto">
          <a:xfrm>
            <a:off x="5404270" y="1825625"/>
            <a:ext cx="3111080" cy="287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1721" y="6311899"/>
            <a:ext cx="508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obligation - I have to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opportunity – I could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421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sun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61" y="735544"/>
            <a:ext cx="1868001" cy="18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raven f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45008" y="4882995"/>
            <a:ext cx="2188638" cy="143132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black bear ses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6" y="1573814"/>
            <a:ext cx="2143125" cy="147875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5" name="Straight Arrow Connector 114"/>
          <p:cNvCxnSpPr/>
          <p:nvPr/>
        </p:nvCxnSpPr>
        <p:spPr>
          <a:xfrm>
            <a:off x="2436728" y="2799019"/>
            <a:ext cx="3799027" cy="24427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Image result for jackrabbit fw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6"/>
          <a:stretch/>
        </p:blipFill>
        <p:spPr bwMode="auto">
          <a:xfrm>
            <a:off x="5626357" y="1627509"/>
            <a:ext cx="1670499" cy="1315630"/>
          </a:xfrm>
          <a:prstGeom prst="rect">
            <a:avLst/>
          </a:prstGeom>
          <a:noFill/>
          <a:ln w="254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ca mountain lion fw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5" y="4891645"/>
            <a:ext cx="2143125" cy="1462981"/>
          </a:xfrm>
          <a:prstGeom prst="rect">
            <a:avLst/>
          </a:prstGeom>
          <a:noFill/>
          <a:ln w="22225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mule deer fw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348" y="5181189"/>
            <a:ext cx="2431826" cy="1372652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oyote sesp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8"/>
          <a:stretch/>
        </p:blipFill>
        <p:spPr bwMode="auto">
          <a:xfrm>
            <a:off x="178613" y="3364502"/>
            <a:ext cx="2341318" cy="1215212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grey fox ventur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531" y="1038405"/>
            <a:ext cx="2431826" cy="1398956"/>
          </a:xfrm>
          <a:prstGeom prst="rect">
            <a:avLst/>
          </a:prstGeom>
          <a:noFill/>
          <a:ln w="254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bobcat los padres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81"/>
          <a:stretch/>
        </p:blipFill>
        <p:spPr bwMode="auto">
          <a:xfrm>
            <a:off x="6235755" y="3153801"/>
            <a:ext cx="2164297" cy="1518970"/>
          </a:xfrm>
          <a:prstGeom prst="rect">
            <a:avLst/>
          </a:prstGeom>
          <a:noFill/>
          <a:ln w="25400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07214" y="244388"/>
            <a:ext cx="7886700" cy="679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Hopper Mountain Food Web Model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7592" y="2437361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Bear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323" y="336450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Coyote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9725" y="5004176"/>
            <a:ext cx="155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Mountain Lion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9311" y="5985294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Mule Deer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1606" y="5278731"/>
            <a:ext cx="75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Raven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7638" y="3362281"/>
            <a:ext cx="83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Bobcat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55268" y="2285324"/>
            <a:ext cx="113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Jackrabbit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22193" y="1484879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Grey fox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364375" y="2551812"/>
            <a:ext cx="3748399" cy="112699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386964" y="3678811"/>
            <a:ext cx="1473690" cy="192028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8" idx="1"/>
          </p:cNvCxnSpPr>
          <p:nvPr/>
        </p:nvCxnSpPr>
        <p:spPr>
          <a:xfrm>
            <a:off x="2386964" y="3676609"/>
            <a:ext cx="4074642" cy="178678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598767" y="2100569"/>
            <a:ext cx="917935" cy="2903607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597935" y="2749292"/>
            <a:ext cx="3433631" cy="2247232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577719" y="5004176"/>
            <a:ext cx="879725" cy="646588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642081" y="5020144"/>
            <a:ext cx="3416532" cy="443253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6150795" y="2721412"/>
            <a:ext cx="107123" cy="23344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6357309" y="2721412"/>
            <a:ext cx="162085" cy="666714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6482654" y="3411746"/>
            <a:ext cx="36740" cy="1835106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4583290" y="1953329"/>
            <a:ext cx="1936104" cy="1441053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2437544" y="2860733"/>
            <a:ext cx="1135592" cy="27353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2412200" y="2444899"/>
            <a:ext cx="3534907" cy="3896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516702" y="3573765"/>
            <a:ext cx="1717250" cy="748853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Vegetation (plants)</a:t>
            </a:r>
            <a:endParaRPr lang="en-US" dirty="0"/>
          </a:p>
        </p:txBody>
      </p:sp>
      <p:cxnSp>
        <p:nvCxnSpPr>
          <p:cNvPr id="106" name="Straight Arrow Connector 105"/>
          <p:cNvCxnSpPr/>
          <p:nvPr/>
        </p:nvCxnSpPr>
        <p:spPr>
          <a:xfrm flipH="1">
            <a:off x="3971499" y="2275918"/>
            <a:ext cx="11308" cy="145166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444752" y="3702431"/>
            <a:ext cx="1257755" cy="32813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4967291" y="2542441"/>
            <a:ext cx="779373" cy="1191393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5009060" y="3382757"/>
            <a:ext cx="1482738" cy="53838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5009060" y="4131361"/>
            <a:ext cx="1256068" cy="959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4836074" y="4086513"/>
            <a:ext cx="29180" cy="136270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412200" y="2823559"/>
            <a:ext cx="1355024" cy="10650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3977520" y="2285324"/>
            <a:ext cx="2868433" cy="2895865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V="1">
            <a:off x="3937808" y="2259184"/>
            <a:ext cx="1929216" cy="20396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033922" y="3535157"/>
            <a:ext cx="2610276" cy="1921919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3" descr="condor_desktop_1"/>
          <p:cNvPicPr>
            <a:picLocks noChangeAspect="1" noChangeArrowheads="1"/>
          </p:cNvPicPr>
          <p:nvPr/>
        </p:nvPicPr>
        <p:blipFill>
          <a:blip r:embed="rId12" cstate="print">
            <a:lum bright="-6000" contrast="10000"/>
          </a:blip>
          <a:srcRect/>
          <a:stretch>
            <a:fillRect/>
          </a:stretch>
        </p:blipFill>
        <p:spPr bwMode="auto">
          <a:xfrm>
            <a:off x="2565431" y="1844000"/>
            <a:ext cx="3403054" cy="388034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33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the point of condors?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What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they do for the environment?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006195" cy="4894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NATURES CLEANUP CREW!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 rotting meat would be left behind if condors didn’t clean up for us?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 Math! ____________________________pounds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" descr="WSBC0004.JPG"/>
          <p:cNvPicPr>
            <a:picLocks noChangeAspect="1"/>
          </p:cNvPicPr>
          <p:nvPr/>
        </p:nvPicPr>
        <p:blipFill rotWithShape="1">
          <a:blip r:embed="rId3" cstate="print">
            <a:lum bright="-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38"/>
          <a:stretch/>
        </p:blipFill>
        <p:spPr bwMode="auto">
          <a:xfrm>
            <a:off x="2214979" y="2695461"/>
            <a:ext cx="4714042" cy="255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03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Image result for ca mountain lion f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1" y="3309083"/>
            <a:ext cx="2040802" cy="139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mule deer f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79" y="5060729"/>
            <a:ext cx="2569664" cy="145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07214" y="244388"/>
            <a:ext cx="7886700" cy="6795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think could happen to the food web if…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Image result for youth hunting fw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6" y="1013898"/>
            <a:ext cx="3169459" cy="211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mage result for black bear sesp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674" y="4871321"/>
            <a:ext cx="2143125" cy="147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Image result for coyote sesp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8"/>
          <a:stretch/>
        </p:blipFill>
        <p:spPr bwMode="auto">
          <a:xfrm>
            <a:off x="2676954" y="3309083"/>
            <a:ext cx="2684754" cy="139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jackrabbit fw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6"/>
          <a:stretch/>
        </p:blipFill>
        <p:spPr bwMode="auto">
          <a:xfrm>
            <a:off x="2989576" y="5082460"/>
            <a:ext cx="1786508" cy="140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1582079" y="4276831"/>
            <a:ext cx="812975" cy="1179273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717805" y="5819804"/>
            <a:ext cx="1558259" cy="90436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3747136" y="4467462"/>
            <a:ext cx="764832" cy="1044538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512205" y="2728582"/>
            <a:ext cx="477371" cy="2727522"/>
          </a:xfrm>
          <a:prstGeom prst="straightConnector1">
            <a:avLst/>
          </a:prstGeom>
          <a:ln w="190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3972910" y="926687"/>
            <a:ext cx="4909483" cy="21493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Humans stopped hunting deer?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Humans start eating rabbits instead of chicken?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25088" y="3076076"/>
            <a:ext cx="36838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Humans cause a wildfire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Condors go extinct?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" name="Picture 23" descr="condor_desktop_1"/>
          <p:cNvPicPr>
            <a:picLocks noChangeAspect="1" noChangeArrowheads="1"/>
          </p:cNvPicPr>
          <p:nvPr/>
        </p:nvPicPr>
        <p:blipFill>
          <a:blip r:embed="rId9" cstate="print">
            <a:lum bright="-6000" contrast="10000"/>
          </a:blip>
          <a:srcRect/>
          <a:stretch>
            <a:fillRect/>
          </a:stretch>
        </p:blipFill>
        <p:spPr bwMode="auto">
          <a:xfrm>
            <a:off x="97146" y="4884427"/>
            <a:ext cx="1542599" cy="175895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49" name="Straight Arrow Connector 48"/>
          <p:cNvCxnSpPr/>
          <p:nvPr/>
        </p:nvCxnSpPr>
        <p:spPr>
          <a:xfrm flipV="1">
            <a:off x="1263885" y="4360795"/>
            <a:ext cx="47526" cy="109531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1416285" y="4291836"/>
            <a:ext cx="1724950" cy="1316669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1270403" y="5829209"/>
            <a:ext cx="570221" cy="180165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868445" y="5964971"/>
            <a:ext cx="2473500" cy="391563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1020845" y="6185675"/>
            <a:ext cx="4642200" cy="323259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1582079" y="4028500"/>
            <a:ext cx="1559156" cy="133789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5184682" y="4673371"/>
            <a:ext cx="666675" cy="643542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69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705143"/>
            <a:ext cx="82296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Total World </a:t>
            </a:r>
            <a:r>
              <a:rPr lang="en-US" sz="2800" dirty="0" smtClean="0">
                <a:solidFill>
                  <a:schemeClr val="bg1"/>
                </a:solidFill>
              </a:rPr>
              <a:t>Population: 488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Wild </a:t>
            </a:r>
            <a:r>
              <a:rPr lang="en-US" sz="2400" dirty="0">
                <a:solidFill>
                  <a:schemeClr val="bg1"/>
                </a:solidFill>
              </a:rPr>
              <a:t>Population </a:t>
            </a:r>
            <a:r>
              <a:rPr lang="en-US" sz="2400" dirty="0" smtClean="0">
                <a:solidFill>
                  <a:schemeClr val="bg1"/>
                </a:solidFill>
              </a:rPr>
              <a:t>312</a:t>
            </a:r>
            <a:endParaRPr lang="en-US" sz="2400" dirty="0">
              <a:solidFill>
                <a:schemeClr val="bg1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California 188</a:t>
            </a:r>
            <a:endParaRPr lang="en-US" sz="2400" dirty="0">
              <a:solidFill>
                <a:schemeClr val="bg1"/>
              </a:solidFill>
            </a:endParaRP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Southern </a:t>
            </a:r>
            <a:r>
              <a:rPr lang="en-US" sz="2400" dirty="0">
                <a:solidFill>
                  <a:schemeClr val="bg1"/>
                </a:solidFill>
              </a:rPr>
              <a:t>CA </a:t>
            </a:r>
            <a:r>
              <a:rPr lang="en-US" sz="2400" dirty="0" smtClean="0">
                <a:solidFill>
                  <a:schemeClr val="bg1"/>
                </a:solidFill>
              </a:rPr>
              <a:t>92 </a:t>
            </a:r>
            <a:endParaRPr lang="en-US" sz="2400" dirty="0">
              <a:solidFill>
                <a:schemeClr val="bg1"/>
              </a:solidFill>
            </a:endParaRP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Central </a:t>
            </a:r>
            <a:r>
              <a:rPr lang="en-US" sz="2400" dirty="0">
                <a:solidFill>
                  <a:schemeClr val="bg1"/>
                </a:solidFill>
              </a:rPr>
              <a:t>CA </a:t>
            </a:r>
            <a:r>
              <a:rPr lang="en-US" sz="2400" dirty="0" smtClean="0">
                <a:solidFill>
                  <a:schemeClr val="bg1"/>
                </a:solidFill>
              </a:rPr>
              <a:t>96</a:t>
            </a:r>
            <a:endParaRPr lang="en-US" sz="2400" dirty="0">
              <a:solidFill>
                <a:schemeClr val="bg1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Arizona /Utah </a:t>
            </a:r>
            <a:r>
              <a:rPr lang="en-US" sz="2400" dirty="0" smtClean="0">
                <a:solidFill>
                  <a:schemeClr val="bg1"/>
                </a:solidFill>
              </a:rPr>
              <a:t>88</a:t>
            </a:r>
            <a:endParaRPr lang="en-US" sz="2400" dirty="0">
              <a:solidFill>
                <a:schemeClr val="bg1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Baja, </a:t>
            </a:r>
            <a:r>
              <a:rPr lang="en-US" sz="2400" dirty="0" smtClean="0">
                <a:solidFill>
                  <a:schemeClr val="bg1"/>
                </a:solidFill>
              </a:rPr>
              <a:t>Mexico 36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Captive Population </a:t>
            </a:r>
            <a:r>
              <a:rPr lang="en-US" sz="2400" dirty="0" smtClean="0">
                <a:solidFill>
                  <a:schemeClr val="bg1"/>
                </a:solidFill>
              </a:rPr>
              <a:t>176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F:\247\P1000194.JPG"/>
          <p:cNvPicPr>
            <a:picLocks noChangeAspect="1" noChangeArrowheads="1"/>
          </p:cNvPicPr>
          <p:nvPr/>
        </p:nvPicPr>
        <p:blipFill>
          <a:blip r:embed="rId3" cstate="print"/>
          <a:srcRect l="32420" r="43407"/>
          <a:stretch>
            <a:fillRect/>
          </a:stretch>
        </p:blipFill>
        <p:spPr bwMode="auto">
          <a:xfrm>
            <a:off x="6172200" y="0"/>
            <a:ext cx="2971800" cy="68580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636742" cy="1066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California Condor Population (2018)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86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out more…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www.USFWS.gov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Condor’s Cave on Facebook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 of the California Condor Wild and Free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Condor Spotter.com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www.CondorKids.net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80939" y="3914047"/>
            <a:ext cx="2992895" cy="1110161"/>
            <a:chOff x="3214188" y="4823637"/>
            <a:chExt cx="2992895" cy="1110161"/>
          </a:xfrm>
        </p:grpSpPr>
        <p:pic>
          <p:nvPicPr>
            <p:cNvPr id="4" name="Picture 3" descr="emblem6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02083" y="4862496"/>
              <a:ext cx="1905000" cy="1032442"/>
            </a:xfrm>
            <a:prstGeom prst="rect">
              <a:avLst/>
            </a:prstGeom>
          </p:spPr>
        </p:pic>
        <p:pic>
          <p:nvPicPr>
            <p:cNvPr id="5" name="Picture 2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188" y="4823637"/>
              <a:ext cx="716233" cy="1110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954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84395" y="-215703"/>
            <a:ext cx="92283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CALIFORNIA</a:t>
            </a:r>
            <a:endParaRPr lang="en-US" sz="8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Image may contain: bird, sky and outdo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4"/>
          <a:stretch/>
        </p:blipFill>
        <p:spPr bwMode="auto">
          <a:xfrm>
            <a:off x="0" y="2133676"/>
            <a:ext cx="9144000" cy="473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839937" y="912682"/>
            <a:ext cx="430406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CONDOR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916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961205"/>
              </p:ext>
            </p:extLst>
          </p:nvPr>
        </p:nvGraphicFramePr>
        <p:xfrm>
          <a:off x="-123304" y="0"/>
          <a:ext cx="926730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124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65943"/>
              </p:ext>
            </p:extLst>
          </p:nvPr>
        </p:nvGraphicFramePr>
        <p:xfrm>
          <a:off x="533400" y="304800"/>
          <a:ext cx="8229600" cy="6677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002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Image result for condor chick FEE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Image result for condor chi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r="8105"/>
          <a:stretch/>
        </p:blipFill>
        <p:spPr bwMode="auto">
          <a:xfrm>
            <a:off x="11575" y="0"/>
            <a:ext cx="9132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condor chi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92"/>
          <a:stretch/>
        </p:blipFill>
        <p:spPr bwMode="auto">
          <a:xfrm>
            <a:off x="-84395" y="-215704"/>
            <a:ext cx="9319219" cy="721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19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Web Consumer Research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03137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 Name: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Coyote (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Canine latrans)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I eat (prey)?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snakes, mice, insects, fruit, deer, birds, rabbits, </a:t>
            </a:r>
            <a:r>
              <a:rPr lang="en-US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carrion</a:t>
            </a:r>
            <a:endParaRPr lang="en-US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eats me (predators)?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Mountain lion, black bear, coyote, </a:t>
            </a:r>
            <a:r>
              <a:rPr lang="en-US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scavengers</a:t>
            </a:r>
          </a:p>
          <a:p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 pup: eagles, dogs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75044" y="2382335"/>
            <a:ext cx="3563007" cy="3237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Photo of your Consumer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build and use a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Hopper Mountain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WEB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show how </a:t>
            </a:r>
            <a:r>
              <a:rPr lang="en-US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humans can influence the natural world</a:t>
            </a: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see how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California condors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</a:t>
            </a:r>
            <a:r>
              <a:rPr lang="en-US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 humans and the ecosystem</a:t>
            </a:r>
          </a:p>
          <a:p>
            <a:pPr marL="514350" indent="-514350">
              <a:buAutoNum type="arabicParenR"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arenR"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 to learn: opportunistic scavenger, obligate scavenger, carrion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3340" y="261216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Objectives: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6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Image result for jackrabbit fw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6"/>
          <a:stretch/>
        </p:blipFill>
        <p:spPr bwMode="auto">
          <a:xfrm>
            <a:off x="5579075" y="244387"/>
            <a:ext cx="3435340" cy="270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ca mountain lion fw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4" y="4783021"/>
            <a:ext cx="2849873" cy="19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mule deer fw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366" y="4664730"/>
            <a:ext cx="3340727" cy="188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raven fw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88804" y="4783021"/>
            <a:ext cx="2624833" cy="171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black bear sesp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83" y="795355"/>
            <a:ext cx="2143125" cy="147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oyote sesp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8"/>
          <a:stretch/>
        </p:blipFill>
        <p:spPr bwMode="auto">
          <a:xfrm>
            <a:off x="3403202" y="2169566"/>
            <a:ext cx="2524654" cy="131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grey fox ventur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32" y="3466669"/>
            <a:ext cx="2431826" cy="139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bobcat los padres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81"/>
          <a:stretch/>
        </p:blipFill>
        <p:spPr bwMode="auto">
          <a:xfrm>
            <a:off x="5877724" y="2825079"/>
            <a:ext cx="2907462" cy="204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3" descr="condor_desktop_1"/>
          <p:cNvPicPr>
            <a:picLocks noChangeAspect="1" noChangeArrowheads="1"/>
          </p:cNvPicPr>
          <p:nvPr/>
        </p:nvPicPr>
        <p:blipFill>
          <a:blip r:embed="rId11" cstate="print">
            <a:lum bright="-6000" contrast="10000"/>
          </a:blip>
          <a:srcRect/>
          <a:stretch>
            <a:fillRect/>
          </a:stretch>
        </p:blipFill>
        <p:spPr bwMode="auto">
          <a:xfrm>
            <a:off x="4608669" y="3340936"/>
            <a:ext cx="1831214" cy="208804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07214" y="244388"/>
            <a:ext cx="7886700" cy="679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Hopper Mountain Food Web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 Placeholder 3"/>
          <p:cNvSpPr txBox="1">
            <a:spLocks/>
          </p:cNvSpPr>
          <p:nvPr/>
        </p:nvSpPr>
        <p:spPr>
          <a:xfrm>
            <a:off x="377638" y="923954"/>
            <a:ext cx="2949178" cy="3532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Black bear</a:t>
            </a:r>
          </a:p>
          <a:p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Coyote</a:t>
            </a:r>
          </a:p>
          <a:p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Mule deer</a:t>
            </a:r>
          </a:p>
          <a:p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Grey fox</a:t>
            </a:r>
          </a:p>
          <a:p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Bobcat</a:t>
            </a:r>
          </a:p>
          <a:p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Mountain Lion </a:t>
            </a:r>
          </a:p>
          <a:p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Jackrabbit</a:t>
            </a:r>
          </a:p>
          <a:p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Raven</a:t>
            </a:r>
          </a:p>
          <a:p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California condor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33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" y="1825625"/>
            <a:ext cx="4064508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 </a:t>
            </a:r>
            <a:r>
              <a:rPr lang="en-US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species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food sources it </a:t>
            </a: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(prey) with the yarn at your desk. </a:t>
            </a: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need to include vegetation???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448" y="365126"/>
            <a:ext cx="4064508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Models: A Food Web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Image result for food web classro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5"/>
          <a:stretch/>
        </p:blipFill>
        <p:spPr bwMode="auto">
          <a:xfrm>
            <a:off x="4219956" y="0"/>
            <a:ext cx="4914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10978</TotalTime>
  <Words>1028</Words>
  <Application>Microsoft Office PowerPoint</Application>
  <PresentationFormat>On-screen Show (4:3)</PresentationFormat>
  <Paragraphs>160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Hopper Mountain National Wildlife Refuge</vt:lpstr>
      <vt:lpstr>PowerPoint Presentation</vt:lpstr>
      <vt:lpstr>PowerPoint Presentation</vt:lpstr>
      <vt:lpstr>PowerPoint Presentation</vt:lpstr>
      <vt:lpstr>PowerPoint Presentation</vt:lpstr>
      <vt:lpstr>Food Web Consumer Research</vt:lpstr>
      <vt:lpstr>Objectives:</vt:lpstr>
      <vt:lpstr>PowerPoint Presentation</vt:lpstr>
      <vt:lpstr>Building Models: A Food Web</vt:lpstr>
      <vt:lpstr>PowerPoint Presentation</vt:lpstr>
      <vt:lpstr>PowerPoint Presentation</vt:lpstr>
      <vt:lpstr>Scavenger: a species that feeds on carrion (dead animals) California condor feeding video</vt:lpstr>
      <vt:lpstr>Obligate VS Opportunistic Scavengers</vt:lpstr>
      <vt:lpstr>PowerPoint Presentation</vt:lpstr>
      <vt:lpstr>What’s the point of condors?   - What do they do for the environment? </vt:lpstr>
      <vt:lpstr>PowerPoint Presentation</vt:lpstr>
      <vt:lpstr>California Condor Population (2018)</vt:lpstr>
      <vt:lpstr>Find out more…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Condor Food Web</dc:title>
  <dc:creator>Cook, Daniel P</dc:creator>
  <cp:lastModifiedBy>Cook, Daniel P</cp:lastModifiedBy>
  <cp:revision>46</cp:revision>
  <dcterms:created xsi:type="dcterms:W3CDTF">2019-11-02T19:12:21Z</dcterms:created>
  <dcterms:modified xsi:type="dcterms:W3CDTF">2020-01-14T16:01:56Z</dcterms:modified>
</cp:coreProperties>
</file>